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14" r:id="rId2"/>
    <p:sldId id="298" r:id="rId3"/>
    <p:sldId id="301" r:id="rId4"/>
    <p:sldId id="300" r:id="rId5"/>
    <p:sldId id="299" r:id="rId6"/>
    <p:sldId id="266" r:id="rId7"/>
    <p:sldId id="302" r:id="rId8"/>
    <p:sldId id="303" r:id="rId9"/>
    <p:sldId id="304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AFF"/>
    <a:srgbClr val="31B4D3"/>
    <a:srgbClr val="E5F5FF"/>
    <a:srgbClr val="EBFFFC"/>
    <a:srgbClr val="CCFFFF"/>
    <a:srgbClr val="CCECFF"/>
    <a:srgbClr val="7DD0E3"/>
    <a:srgbClr val="A1DBE9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909" autoAdjust="0"/>
  </p:normalViewPr>
  <p:slideViewPr>
    <p:cSldViewPr snapToGrid="0">
      <p:cViewPr varScale="1">
        <p:scale>
          <a:sx n="90" d="100"/>
          <a:sy n="90" d="100"/>
        </p:scale>
        <p:origin x="22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22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E04D338-FAC9-4ED0-8A27-420CD9AE13B0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1FB0053B-681D-4EA5-B93B-63DB9B1515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053B-681D-4EA5-B93B-63DB9B1515B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128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053B-681D-4EA5-B93B-63DB9B1515B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4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20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1/15/2017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8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Verdana" pitchFamily="34" charset="0"/>
          <a:ea typeface="Verdana" pitchFamily="34" charset="0"/>
          <a:cs typeface="Verdana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The Power of Measurement and Prediction:</a:t>
            </a:r>
            <a:br>
              <a:rPr lang="en-US" sz="3600" dirty="0"/>
            </a:br>
            <a:br>
              <a:rPr lang="en-US" sz="3200" dirty="0"/>
            </a:br>
            <a:r>
              <a:rPr lang="en-US" sz="3200" dirty="0"/>
              <a:t>Lessons Learned from Project Management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994381"/>
            <a:ext cx="7772400" cy="1199704"/>
          </a:xfrm>
        </p:spPr>
        <p:txBody>
          <a:bodyPr/>
          <a:lstStyle/>
          <a:p>
            <a:r>
              <a:rPr lang="en-US" dirty="0"/>
              <a:t>Downloadable Tools</a:t>
            </a:r>
          </a:p>
          <a:p>
            <a:r>
              <a:rPr lang="en-US" dirty="0"/>
              <a:t>by Kari S. Sanders</a:t>
            </a:r>
          </a:p>
        </p:txBody>
      </p:sp>
    </p:spTree>
    <p:extLst>
      <p:ext uri="{BB962C8B-B14F-4D97-AF65-F5344CB8AC3E}">
        <p14:creationId xmlns:p14="http://schemas.microsoft.com/office/powerpoint/2010/main" val="310413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57011"/>
              </p:ext>
            </p:extLst>
          </p:nvPr>
        </p:nvGraphicFramePr>
        <p:xfrm>
          <a:off x="542261" y="1650999"/>
          <a:ext cx="8091376" cy="3703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2">
                  <a:extLst>
                    <a:ext uri="{9D8B030D-6E8A-4147-A177-3AD203B41FA5}">
                      <a16:colId xmlns:a16="http://schemas.microsoft.com/office/drawing/2014/main" val="4284951355"/>
                    </a:ext>
                  </a:extLst>
                </a:gridCol>
                <a:gridCol w="4018204">
                  <a:extLst>
                    <a:ext uri="{9D8B030D-6E8A-4147-A177-3AD203B41FA5}">
                      <a16:colId xmlns:a16="http://schemas.microsoft.com/office/drawing/2014/main" val="1488911103"/>
                    </a:ext>
                  </a:extLst>
                </a:gridCol>
                <a:gridCol w="1718216">
                  <a:extLst>
                    <a:ext uri="{9D8B030D-6E8A-4147-A177-3AD203B41FA5}">
                      <a16:colId xmlns:a16="http://schemas.microsoft.com/office/drawing/2014/main" val="3543939696"/>
                    </a:ext>
                  </a:extLst>
                </a:gridCol>
                <a:gridCol w="1429924">
                  <a:extLst>
                    <a:ext uri="{9D8B030D-6E8A-4147-A177-3AD203B41FA5}">
                      <a16:colId xmlns:a16="http://schemas.microsoft.com/office/drawing/2014/main" val="29593926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Garamond" panose="02020404030301010803" pitchFamily="18" charset="0"/>
                        </a:rPr>
                        <a:t>Task 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Est Hours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581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168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566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568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15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198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693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822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86532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14102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Analysis</a:t>
            </a:r>
          </a:p>
        </p:txBody>
      </p:sp>
    </p:spTree>
    <p:extLst>
      <p:ext uri="{BB962C8B-B14F-4D97-AF65-F5344CB8AC3E}">
        <p14:creationId xmlns:p14="http://schemas.microsoft.com/office/powerpoint/2010/main" val="151661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62628" y="638628"/>
            <a:ext cx="4890198" cy="5217886"/>
          </a:xfrm>
          <a:prstGeom prst="rect">
            <a:avLst/>
          </a:prstGeom>
          <a:solidFill>
            <a:schemeClr val="bg1"/>
          </a:solidFill>
          <a:ln w="3175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Team Impact Analysis</a:t>
            </a:r>
          </a:p>
        </p:txBody>
      </p:sp>
      <p:sp>
        <p:nvSpPr>
          <p:cNvPr id="9" name="Rectangle 8"/>
          <p:cNvSpPr/>
          <p:nvPr/>
        </p:nvSpPr>
        <p:spPr>
          <a:xfrm>
            <a:off x="2278743" y="1248230"/>
            <a:ext cx="2148114" cy="23077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Was/Is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67945" y="1240976"/>
            <a:ext cx="2148114" cy="2307772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Specific Request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78746" y="3904345"/>
            <a:ext cx="4637313" cy="17344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Impact/What Will Not Get Done</a:t>
            </a:r>
          </a:p>
        </p:txBody>
      </p:sp>
    </p:spTree>
    <p:extLst>
      <p:ext uri="{BB962C8B-B14F-4D97-AF65-F5344CB8AC3E}">
        <p14:creationId xmlns:p14="http://schemas.microsoft.com/office/powerpoint/2010/main" val="228551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67543" y="4905472"/>
            <a:ext cx="6850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 = Owner, RE = Responsible Engineer, R = Required Reviewer, </a:t>
            </a:r>
          </a:p>
          <a:p>
            <a:r>
              <a:rPr lang="en-US" sz="1600" dirty="0"/>
              <a:t>P = Participant, I = Inform (fyi) , N/A = Not Applicable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850076"/>
              </p:ext>
            </p:extLst>
          </p:nvPr>
        </p:nvGraphicFramePr>
        <p:xfrm>
          <a:off x="1204688" y="1938752"/>
          <a:ext cx="7213600" cy="2966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80288">
                  <a:extLst>
                    <a:ext uri="{9D8B030D-6E8A-4147-A177-3AD203B41FA5}">
                      <a16:colId xmlns:a16="http://schemas.microsoft.com/office/drawing/2014/main" val="3791669981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3064388264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1481235667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2213486088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1854618389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3945977796"/>
                    </a:ext>
                  </a:extLst>
                </a:gridCol>
                <a:gridCol w="805552">
                  <a:extLst>
                    <a:ext uri="{9D8B030D-6E8A-4147-A177-3AD203B41FA5}">
                      <a16:colId xmlns:a16="http://schemas.microsoft.com/office/drawing/2014/main" val="36476242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R&amp;R 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102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91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412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67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624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141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38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70569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 Matrix</a:t>
            </a:r>
          </a:p>
        </p:txBody>
      </p:sp>
    </p:spTree>
    <p:extLst>
      <p:ext uri="{BB962C8B-B14F-4D97-AF65-F5344CB8AC3E}">
        <p14:creationId xmlns:p14="http://schemas.microsoft.com/office/powerpoint/2010/main" val="398278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6720586" y="1998926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4" name="Rectangle 3"/>
          <p:cNvSpPr/>
          <p:nvPr/>
        </p:nvSpPr>
        <p:spPr>
          <a:xfrm>
            <a:off x="340241" y="1998922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1396402" y="1998923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4568" y="1998924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3528098" y="1998924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8" name="Rectangle 7"/>
          <p:cNvSpPr/>
          <p:nvPr/>
        </p:nvSpPr>
        <p:spPr>
          <a:xfrm>
            <a:off x="4584261" y="1998925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2424" y="1998926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88750" y="1998926"/>
            <a:ext cx="1068170" cy="3370516"/>
          </a:xfrm>
          <a:prstGeom prst="rect">
            <a:avLst/>
          </a:prstGeom>
          <a:solidFill>
            <a:schemeClr val="bg1">
              <a:lumMod val="95000"/>
            </a:schemeClr>
          </a:solidFill>
          <a:ln w="34925" cmpd="sng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Cartoon Schedule</a:t>
            </a:r>
          </a:p>
        </p:txBody>
      </p:sp>
    </p:spTree>
    <p:extLst>
      <p:ext uri="{BB962C8B-B14F-4D97-AF65-F5344CB8AC3E}">
        <p14:creationId xmlns:p14="http://schemas.microsoft.com/office/powerpoint/2010/main" val="3487107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your LOE work really LOE? </a:t>
            </a:r>
          </a:p>
          <a:p>
            <a:pPr lvl="1"/>
            <a:r>
              <a:rPr lang="en-US" dirty="0"/>
              <a:t>Quantifiable Backup Data (QBD) breaks broad tasks into measurable scope. </a:t>
            </a:r>
          </a:p>
          <a:p>
            <a:pPr lvl="2"/>
            <a:r>
              <a:rPr lang="en-US" dirty="0"/>
              <a:t>Helps with staff planning</a:t>
            </a:r>
          </a:p>
          <a:p>
            <a:pPr lvl="2"/>
            <a:r>
              <a:rPr lang="en-US" dirty="0"/>
              <a:t>Helps determine percent complete</a:t>
            </a:r>
          </a:p>
          <a:p>
            <a:pPr lvl="2"/>
            <a:r>
              <a:rPr lang="en-US" dirty="0"/>
              <a:t>Helps answer questions about bandwidth for additional scope</a:t>
            </a:r>
          </a:p>
          <a:p>
            <a:endParaRPr lang="en-US" dirty="0"/>
          </a:p>
          <a:p>
            <a:r>
              <a:rPr lang="en-US" dirty="0"/>
              <a:t>QBDs can be constructed in many ways</a:t>
            </a:r>
          </a:p>
          <a:p>
            <a:pPr lvl="1"/>
            <a:r>
              <a:rPr lang="en-US" dirty="0"/>
              <a:t>Subtasks in an IMS or a Spreadsheet</a:t>
            </a:r>
          </a:p>
          <a:p>
            <a:pPr lvl="1"/>
            <a:r>
              <a:rPr lang="en-US" dirty="0"/>
              <a:t>List tasks and assign weights</a:t>
            </a:r>
          </a:p>
          <a:p>
            <a:pPr lvl="1"/>
            <a:r>
              <a:rPr lang="en-US" dirty="0"/>
              <a:t>Maintain the list for % complete insight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Quantifiable Backup Data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421204"/>
              </p:ext>
            </p:extLst>
          </p:nvPr>
        </p:nvGraphicFramePr>
        <p:xfrm>
          <a:off x="2719753" y="5297654"/>
          <a:ext cx="5685692" cy="89417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1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4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1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05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Assignee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Assigned</a:t>
                      </a:r>
                      <a:r>
                        <a:rPr lang="en-US" sz="1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Weight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% Complete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05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Task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05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Task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08669" y="1019175"/>
            <a:ext cx="4972050" cy="4257675"/>
          </a:xfrm>
          <a:prstGeom prst="rect">
            <a:avLst/>
          </a:prstGeom>
          <a:solidFill>
            <a:srgbClr val="F3F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u="sng" dirty="0">
                <a:solidFill>
                  <a:schemeClr val="tx1"/>
                </a:solidFill>
              </a:rPr>
              <a:t>Metrics Checklist</a:t>
            </a:r>
          </a:p>
          <a:p>
            <a:pPr algn="ctr"/>
            <a:endParaRPr lang="en-US" sz="2000" b="1" u="sng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What questions are you trying to answer? 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For whom? What is the most effective way to communicate with that stakeholder?</a:t>
            </a:r>
            <a:endParaRPr lang="en-US" altLang="en-US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How difficult is it to get the information you need?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How/where is it being collected? Can you easily query it?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Do you need anything from external sources? Any tools?</a:t>
            </a:r>
            <a:endParaRPr lang="en-US" altLang="en-US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How meaningful is the correlation of your metrics with those from other projects?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Are you reusing terminology but employing different definitions?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401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0327" y="1019175"/>
            <a:ext cx="5753100" cy="4257675"/>
          </a:xfrm>
          <a:prstGeom prst="rect">
            <a:avLst/>
          </a:prstGeom>
          <a:solidFill>
            <a:srgbClr val="F3F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u="sng" dirty="0">
                <a:solidFill>
                  <a:schemeClr val="tx1"/>
                </a:solidFill>
              </a:rPr>
              <a:t>Risks Checklist</a:t>
            </a:r>
          </a:p>
          <a:p>
            <a:pPr algn="ctr"/>
            <a:endParaRPr lang="en-US" sz="2000" b="1" u="sng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Distinguish “risks” from “challenges”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Create credibility through realistic contingency plans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Avoid doomsday prophecies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Examine similar projects for predictive support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alt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Make sure you have the whole picture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Is this bigger than your team?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Are there related efforts that are impacted?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Use meaningful metrics</a:t>
            </a:r>
          </a:p>
          <a:p>
            <a:pPr marL="7429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Need to easily compare with competing requests for resources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5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2341" y="1019176"/>
            <a:ext cx="5753100" cy="3771900"/>
          </a:xfrm>
          <a:prstGeom prst="rect">
            <a:avLst/>
          </a:prstGeom>
          <a:solidFill>
            <a:srgbClr val="F3F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u="sng" dirty="0">
                <a:solidFill>
                  <a:schemeClr val="tx1"/>
                </a:solidFill>
              </a:rPr>
              <a:t>Communication Checklist</a:t>
            </a:r>
          </a:p>
          <a:p>
            <a:pPr algn="ctr"/>
            <a:endParaRPr lang="en-US" sz="2000" b="1" u="sng" dirty="0">
              <a:solidFill>
                <a:schemeClr val="tx1"/>
              </a:solidFill>
            </a:endParaRP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Are your stakeholders receiving your message in a way that is meaningful and actionable to them? 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Have you accounted for dependencies in your planning – both internal and external?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Have you quantified your communication?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Have you quantified your scope in manageable pieces?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Are you tracking progress?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000000"/>
                </a:solidFill>
                <a:latin typeface="Verdana" panose="020B0604030504040204" pitchFamily="34" charset="0"/>
              </a:rPr>
              <a:t>Is data from past projects available? 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en-US" alt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4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7116</TotalTime>
  <Words>366</Words>
  <Application>Microsoft Office PowerPoint</Application>
  <PresentationFormat>On-screen Show (4:3)</PresentationFormat>
  <Paragraphs>74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Garamond</vt:lpstr>
      <vt:lpstr>Lucida Sans Unicode</vt:lpstr>
      <vt:lpstr>Verdana</vt:lpstr>
      <vt:lpstr>Wingdings</vt:lpstr>
      <vt:lpstr>Wingdings 2</vt:lpstr>
      <vt:lpstr>Wingdings 3</vt:lpstr>
      <vt:lpstr>Concourse</vt:lpstr>
      <vt:lpstr>The Power of Measurement and Prediction:  Lessons Learned from Project Management</vt:lpstr>
      <vt:lpstr>Scope Analysis</vt:lpstr>
      <vt:lpstr>PowerPoint Presentation</vt:lpstr>
      <vt:lpstr>Roles and Responsibilities Matrix</vt:lpstr>
      <vt:lpstr>Cartoon Schedule</vt:lpstr>
      <vt:lpstr>Quantifiable Backup Data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Measurement and Prediction</dc:title>
  <dc:creator>Kari</dc:creator>
  <cp:lastModifiedBy>Kari Sanders</cp:lastModifiedBy>
  <cp:revision>235</cp:revision>
  <cp:lastPrinted>2016-12-28T21:24:06Z</cp:lastPrinted>
  <dcterms:created xsi:type="dcterms:W3CDTF">2006-08-16T00:00:00Z</dcterms:created>
  <dcterms:modified xsi:type="dcterms:W3CDTF">2017-01-16T03:38:28Z</dcterms:modified>
</cp:coreProperties>
</file>